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162"/>
  </p:notesMasterIdLst>
  <p:sldIdLst>
    <p:sldId id="257" r:id="rId5"/>
    <p:sldId id="957" r:id="rId6"/>
    <p:sldId id="958" r:id="rId7"/>
    <p:sldId id="959" r:id="rId8"/>
    <p:sldId id="370" r:id="rId9"/>
    <p:sldId id="371" r:id="rId10"/>
    <p:sldId id="261" r:id="rId11"/>
    <p:sldId id="592" r:id="rId12"/>
    <p:sldId id="601" r:id="rId13"/>
    <p:sldId id="602" r:id="rId14"/>
    <p:sldId id="937" r:id="rId15"/>
    <p:sldId id="938" r:id="rId16"/>
    <p:sldId id="947" r:id="rId17"/>
    <p:sldId id="327" r:id="rId18"/>
    <p:sldId id="332" r:id="rId19"/>
    <p:sldId id="324" r:id="rId20"/>
    <p:sldId id="594" r:id="rId21"/>
    <p:sldId id="941" r:id="rId22"/>
    <p:sldId id="942" r:id="rId23"/>
    <p:sldId id="943" r:id="rId24"/>
    <p:sldId id="944" r:id="rId25"/>
    <p:sldId id="945" r:id="rId26"/>
    <p:sldId id="946" r:id="rId27"/>
    <p:sldId id="529" r:id="rId28"/>
    <p:sldId id="609" r:id="rId29"/>
    <p:sldId id="611" r:id="rId30"/>
    <p:sldId id="948" r:id="rId31"/>
    <p:sldId id="612" r:id="rId32"/>
    <p:sldId id="613" r:id="rId33"/>
    <p:sldId id="614" r:id="rId34"/>
    <p:sldId id="616" r:id="rId35"/>
    <p:sldId id="949" r:id="rId36"/>
    <p:sldId id="950" r:id="rId37"/>
    <p:sldId id="951" r:id="rId38"/>
    <p:sldId id="952" r:id="rId39"/>
    <p:sldId id="955" r:id="rId40"/>
    <p:sldId id="954" r:id="rId41"/>
    <p:sldId id="953" r:id="rId42"/>
    <p:sldId id="656" r:id="rId43"/>
    <p:sldId id="643" r:id="rId44"/>
    <p:sldId id="679" r:id="rId45"/>
    <p:sldId id="665" r:id="rId46"/>
    <p:sldId id="672" r:id="rId47"/>
    <p:sldId id="680" r:id="rId48"/>
    <p:sldId id="610" r:id="rId49"/>
    <p:sldId id="674" r:id="rId50"/>
    <p:sldId id="675" r:id="rId51"/>
    <p:sldId id="681" r:id="rId52"/>
    <p:sldId id="692" r:id="rId53"/>
    <p:sldId id="693" r:id="rId54"/>
    <p:sldId id="676" r:id="rId55"/>
    <p:sldId id="694" r:id="rId56"/>
    <p:sldId id="685" r:id="rId57"/>
    <p:sldId id="697" r:id="rId58"/>
    <p:sldId id="698" r:id="rId59"/>
    <p:sldId id="689" r:id="rId60"/>
    <p:sldId id="699" r:id="rId61"/>
    <p:sldId id="700" r:id="rId62"/>
    <p:sldId id="690" r:id="rId63"/>
    <p:sldId id="682" r:id="rId64"/>
    <p:sldId id="677" r:id="rId65"/>
    <p:sldId id="710" r:id="rId66"/>
    <p:sldId id="713" r:id="rId67"/>
    <p:sldId id="712" r:id="rId68"/>
    <p:sldId id="714" r:id="rId69"/>
    <p:sldId id="723" r:id="rId70"/>
    <p:sldId id="725" r:id="rId71"/>
    <p:sldId id="726" r:id="rId72"/>
    <p:sldId id="728" r:id="rId73"/>
    <p:sldId id="730" r:id="rId74"/>
    <p:sldId id="731" r:id="rId75"/>
    <p:sldId id="732" r:id="rId76"/>
    <p:sldId id="733" r:id="rId77"/>
    <p:sldId id="734" r:id="rId78"/>
    <p:sldId id="735" r:id="rId79"/>
    <p:sldId id="736" r:id="rId80"/>
    <p:sldId id="737" r:id="rId81"/>
    <p:sldId id="707" r:id="rId82"/>
    <p:sldId id="738" r:id="rId83"/>
    <p:sldId id="739" r:id="rId84"/>
    <p:sldId id="740" r:id="rId85"/>
    <p:sldId id="741" r:id="rId86"/>
    <p:sldId id="743" r:id="rId87"/>
    <p:sldId id="742" r:id="rId88"/>
    <p:sldId id="744" r:id="rId89"/>
    <p:sldId id="745" r:id="rId90"/>
    <p:sldId id="746" r:id="rId91"/>
    <p:sldId id="747" r:id="rId92"/>
    <p:sldId id="748" r:id="rId93"/>
    <p:sldId id="749" r:id="rId94"/>
    <p:sldId id="750" r:id="rId95"/>
    <p:sldId id="751" r:id="rId96"/>
    <p:sldId id="752" r:id="rId97"/>
    <p:sldId id="755" r:id="rId98"/>
    <p:sldId id="756" r:id="rId99"/>
    <p:sldId id="757" r:id="rId100"/>
    <p:sldId id="758" r:id="rId101"/>
    <p:sldId id="759" r:id="rId102"/>
    <p:sldId id="760" r:id="rId103"/>
    <p:sldId id="761" r:id="rId104"/>
    <p:sldId id="762" r:id="rId105"/>
    <p:sldId id="764" r:id="rId106"/>
    <p:sldId id="817" r:id="rId107"/>
    <p:sldId id="765" r:id="rId108"/>
    <p:sldId id="766" r:id="rId109"/>
    <p:sldId id="767" r:id="rId110"/>
    <p:sldId id="769" r:id="rId111"/>
    <p:sldId id="784" r:id="rId112"/>
    <p:sldId id="785" r:id="rId113"/>
    <p:sldId id="786" r:id="rId114"/>
    <p:sldId id="770" r:id="rId115"/>
    <p:sldId id="768" r:id="rId116"/>
    <p:sldId id="798" r:id="rId117"/>
    <p:sldId id="803" r:id="rId118"/>
    <p:sldId id="804" r:id="rId119"/>
    <p:sldId id="805" r:id="rId120"/>
    <p:sldId id="806" r:id="rId121"/>
    <p:sldId id="807" r:id="rId122"/>
    <p:sldId id="763" r:id="rId123"/>
    <p:sldId id="810" r:id="rId124"/>
    <p:sldId id="827" r:id="rId125"/>
    <p:sldId id="831" r:id="rId126"/>
    <p:sldId id="832" r:id="rId127"/>
    <p:sldId id="833" r:id="rId128"/>
    <p:sldId id="830" r:id="rId129"/>
    <p:sldId id="837" r:id="rId130"/>
    <p:sldId id="850" r:id="rId131"/>
    <p:sldId id="877" r:id="rId132"/>
    <p:sldId id="878" r:id="rId133"/>
    <p:sldId id="879" r:id="rId134"/>
    <p:sldId id="881" r:id="rId135"/>
    <p:sldId id="885" r:id="rId136"/>
    <p:sldId id="882" r:id="rId137"/>
    <p:sldId id="883" r:id="rId138"/>
    <p:sldId id="884" r:id="rId139"/>
    <p:sldId id="849" r:id="rId140"/>
    <p:sldId id="880" r:id="rId141"/>
    <p:sldId id="873" r:id="rId142"/>
    <p:sldId id="886" r:id="rId143"/>
    <p:sldId id="891" r:id="rId144"/>
    <p:sldId id="887" r:id="rId145"/>
    <p:sldId id="888" r:id="rId146"/>
    <p:sldId id="889" r:id="rId147"/>
    <p:sldId id="890" r:id="rId148"/>
    <p:sldId id="892" r:id="rId149"/>
    <p:sldId id="933" r:id="rId150"/>
    <p:sldId id="935" r:id="rId151"/>
    <p:sldId id="932" r:id="rId152"/>
    <p:sldId id="934" r:id="rId153"/>
    <p:sldId id="931" r:id="rId154"/>
    <p:sldId id="936" r:id="rId155"/>
    <p:sldId id="823" r:id="rId156"/>
    <p:sldId id="821" r:id="rId157"/>
    <p:sldId id="825" r:id="rId158"/>
    <p:sldId id="824" r:id="rId159"/>
    <p:sldId id="822" r:id="rId160"/>
    <p:sldId id="296"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592"/>
          </p14:sldIdLst>
        </p14:section>
        <p14:section name="Intro" id="{71A0EFC3-1B77-42BC-B22F-19AAC7036864}">
          <p14:sldIdLst>
            <p14:sldId id="601"/>
            <p14:sldId id="602"/>
            <p14:sldId id="937"/>
            <p14:sldId id="938"/>
            <p14:sldId id="947"/>
            <p14:sldId id="327"/>
            <p14:sldId id="332"/>
            <p14:sldId id="324"/>
            <p14:sldId id="594"/>
            <p14:sldId id="941"/>
            <p14:sldId id="942"/>
            <p14:sldId id="943"/>
            <p14:sldId id="944"/>
            <p14:sldId id="945"/>
            <p14:sldId id="946"/>
          </p14:sldIdLst>
        </p14:section>
        <p14:section name="DEMO 1" id="{73220C7C-D6A9-409E-AB1F-A5F74CB08080}">
          <p14:sldIdLst>
            <p14:sldId id="529"/>
            <p14:sldId id="609"/>
            <p14:sldId id="611"/>
            <p14:sldId id="948"/>
            <p14:sldId id="612"/>
            <p14:sldId id="613"/>
            <p14:sldId id="614"/>
            <p14:sldId id="616"/>
            <p14:sldId id="949"/>
            <p14:sldId id="950"/>
            <p14:sldId id="951"/>
            <p14:sldId id="952"/>
            <p14:sldId id="955"/>
            <p14:sldId id="954"/>
            <p14:sldId id="953"/>
          </p14:sldIdLst>
        </p14:section>
        <p14:section name="DEMO 2" id="{3CFF1FDD-1FE4-4B4E-BDE0-EF0CF34E584E}">
          <p14:sldIdLst>
            <p14:sldId id="656"/>
            <p14:sldId id="643"/>
          </p14:sldIdLst>
        </p14:section>
        <p14:section name="DEMO 3" id="{5B15D6A0-FEAD-49FE-B7FF-0F9158923D9F}">
          <p14:sldIdLst>
            <p14:sldId id="679"/>
            <p14:sldId id="665"/>
            <p14:sldId id="672"/>
          </p14:sldIdLst>
        </p14:section>
        <p14:section name="Pre-Lab Pointers" id="{8149B10F-DB49-446F-9D9A-01A52F0F0044}">
          <p14:sldIdLst>
            <p14:sldId id="680"/>
            <p14:sldId id="610"/>
            <p14:sldId id="674"/>
            <p14:sldId id="675"/>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98A7"/>
    <a:srgbClr val="768092"/>
    <a:srgbClr val="262626"/>
    <a:srgbClr val="404040"/>
    <a:srgbClr val="F2C812"/>
    <a:srgbClr val="FAFAF8"/>
    <a:srgbClr val="5B2D90"/>
    <a:srgbClr val="0075D6"/>
    <a:srgbClr val="74277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36" autoAdjust="0"/>
    <p:restoredTop sz="87540" autoAdjust="0"/>
  </p:normalViewPr>
  <p:slideViewPr>
    <p:cSldViewPr snapToGrid="0">
      <p:cViewPr>
        <p:scale>
          <a:sx n="100" d="100"/>
          <a:sy n="100" d="100"/>
        </p:scale>
        <p:origin x="6" y="216"/>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4/27/2019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23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155.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4" Type="http://schemas.openxmlformats.org/officeDocument/2006/relationships/hyperlink" Target="https://docs.microsoft.com/en-us/powerapps/maker/signup-for-powerapps" TargetMode="Externa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lients.tekorder.com/requestfor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4/27/2019 5:59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4/27/2019 5:59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157</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page of DIAD Final Report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6898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Enable </a:t>
            </a:r>
            <a:r>
              <a:rPr lang="en-US" sz="1200" b="1" i="0" u="none" strike="noStrike" kern="1200" baseline="0" dirty="0">
                <a:solidFill>
                  <a:schemeClr val="tx1"/>
                </a:solidFill>
                <a:latin typeface="+mn-lt"/>
                <a:ea typeface="+mn-ea"/>
                <a:cs typeface="+mn-cs"/>
              </a:rPr>
              <a:t>Full screen mode </a:t>
            </a:r>
            <a:r>
              <a:rPr lang="en-US" sz="1200" b="0" i="0" u="none" strike="noStrike" kern="1200" baseline="0" dirty="0">
                <a:solidFill>
                  <a:schemeClr val="tx1"/>
                </a:solidFill>
                <a:latin typeface="+mn-lt"/>
                <a:ea typeface="+mn-ea"/>
                <a:cs typeface="+mn-cs"/>
              </a:rPr>
              <a:t>and navigate through a few bookmarks in presentation mode.</a:t>
            </a:r>
          </a:p>
          <a:p>
            <a:endParaRPr lang="en-US" sz="1200" b="1"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3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time in QnA box, enter </a:t>
            </a:r>
            <a:r>
              <a:rPr lang="en-US" sz="1200" b="1" i="0" u="none" strike="noStrike" kern="1200" baseline="0" dirty="0">
                <a:solidFill>
                  <a:schemeClr val="tx1"/>
                </a:solidFill>
                <a:latin typeface="+mn-lt"/>
                <a:ea typeface="+mn-ea"/>
                <a:cs typeface="+mn-cs"/>
              </a:rPr>
              <a:t>“</a:t>
            </a:r>
            <a:r>
              <a:rPr lang="en-US" sz="1200" b="1" i="0" u="none" strike="noStrike" kern="1200" baseline="0" dirty="0" err="1">
                <a:solidFill>
                  <a:schemeClr val="tx1"/>
                </a:solidFill>
                <a:latin typeface="+mn-lt"/>
                <a:ea typeface="+mn-ea"/>
                <a:cs typeface="+mn-cs"/>
              </a:rPr>
              <a:t>Retweetcount</a:t>
            </a:r>
            <a:r>
              <a:rPr lang="en-US" sz="1200" b="1" i="0" u="none" strike="noStrike" kern="1200" baseline="0" dirty="0">
                <a:solidFill>
                  <a:schemeClr val="tx1"/>
                </a:solidFill>
                <a:latin typeface="+mn-lt"/>
                <a:ea typeface="+mn-ea"/>
                <a:cs typeface="+mn-cs"/>
              </a:rPr>
              <a:t> by twitter handle as table in Sep 2017” </a:t>
            </a:r>
          </a:p>
          <a:p>
            <a:r>
              <a:rPr lang="en-US" sz="1200" b="1" i="0" u="none" strike="noStrike" kern="1200" baseline="0" dirty="0">
                <a:solidFill>
                  <a:schemeClr val="tx1"/>
                </a:solidFill>
                <a:latin typeface="+mn-lt"/>
                <a:ea typeface="+mn-ea"/>
                <a:cs typeface="+mn-cs"/>
              </a:rPr>
              <a:t>Order by </a:t>
            </a:r>
            <a:r>
              <a:rPr lang="en-US" sz="1200" b="1" i="0" u="none" strike="noStrike" kern="1200" baseline="0" dirty="0" err="1">
                <a:solidFill>
                  <a:schemeClr val="tx1"/>
                </a:solidFill>
                <a:latin typeface="+mn-lt"/>
                <a:ea typeface="+mn-ea"/>
                <a:cs typeface="+mn-cs"/>
              </a:rPr>
              <a:t>retweetcount</a:t>
            </a:r>
            <a:r>
              <a:rPr lang="en-US" sz="1200" b="1" i="0" u="none" strike="noStrike" kern="1200" baseline="0" dirty="0">
                <a:solidFill>
                  <a:schemeClr val="tx1"/>
                </a:solidFill>
                <a:latin typeface="+mn-lt"/>
                <a:ea typeface="+mn-ea"/>
                <a:cs typeface="+mn-cs"/>
              </a:rPr>
              <a:t> column descending. </a:t>
            </a:r>
          </a:p>
          <a:p>
            <a:r>
              <a:rPr lang="en-US" sz="1200" b="0" i="0" u="none" strike="noStrike" kern="1200" baseline="0" dirty="0">
                <a:solidFill>
                  <a:schemeClr val="tx1"/>
                </a:solidFill>
                <a:latin typeface="+mn-lt"/>
                <a:ea typeface="+mn-ea"/>
                <a:cs typeface="+mn-cs"/>
              </a:rPr>
              <a:t>Notice there is many tweets from a single tweet handle. </a:t>
            </a:r>
          </a:p>
          <a:p>
            <a:r>
              <a:rPr lang="en-US" sz="1200" b="0" i="0" u="none" strike="noStrike" kern="1200" baseline="0" dirty="0">
                <a:solidFill>
                  <a:schemeClr val="tx1"/>
                </a:solidFill>
                <a:latin typeface="+mn-lt"/>
                <a:ea typeface="+mn-ea"/>
                <a:cs typeface="+mn-cs"/>
              </a:rPr>
              <a:t>This handle </a:t>
            </a:r>
            <a:r>
              <a:rPr lang="en-US" sz="1200" b="1" i="0" u="none" strike="noStrike" kern="1200" baseline="0" dirty="0">
                <a:solidFill>
                  <a:schemeClr val="tx1"/>
                </a:solidFill>
                <a:latin typeface="+mn-lt"/>
                <a:ea typeface="+mn-ea"/>
                <a:cs typeface="+mn-cs"/>
              </a:rPr>
              <a:t>belongs to the marketing department of </a:t>
            </a:r>
            <a:r>
              <a:rPr lang="en-US" sz="1200" b="1"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We found the cause for the spike. </a:t>
            </a:r>
          </a:p>
          <a:p>
            <a:r>
              <a:rPr lang="en-US" sz="1200" b="0" i="0" u="none" strike="noStrike" kern="1200" baseline="0" dirty="0">
                <a:solidFill>
                  <a:schemeClr val="tx1"/>
                </a:solidFill>
                <a:latin typeface="+mn-lt"/>
                <a:ea typeface="+mn-ea"/>
                <a:cs typeface="+mn-cs"/>
              </a:rPr>
              <a:t>The social initiative by the marketing department lead to the spike in sales.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a:t>
            </a:r>
            <a:r>
              <a:rPr lang="en-US" sz="1200" b="0" i="0" u="sng" strike="noStrike" kern="1200" baseline="0" dirty="0">
                <a:solidFill>
                  <a:schemeClr val="tx1"/>
                </a:solidFill>
                <a:latin typeface="+mn-lt"/>
                <a:ea typeface="+mn-ea"/>
                <a:cs typeface="+mn-cs"/>
              </a:rPr>
              <a:t>information</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could be shared with other regions </a:t>
            </a:r>
            <a:r>
              <a:rPr lang="en-US" sz="1200" b="0" i="0" u="none" strike="noStrike" kern="1200" baseline="0" dirty="0">
                <a:solidFill>
                  <a:schemeClr val="tx1"/>
                </a:solidFill>
                <a:latin typeface="+mn-lt"/>
                <a:ea typeface="+mn-ea"/>
                <a:cs typeface="+mn-cs"/>
              </a:rPr>
              <a:t>and they could potentially</a:t>
            </a:r>
            <a:r>
              <a:rPr lang="en-US" sz="1200" b="1" i="0" u="none" strike="noStrike" kern="1200" baseline="0" dirty="0">
                <a:solidFill>
                  <a:schemeClr val="tx1"/>
                </a:solidFill>
                <a:latin typeface="+mn-lt"/>
                <a:ea typeface="+mn-ea"/>
                <a:cs typeface="+mn-cs"/>
              </a:rPr>
              <a:t> have a similar initiative </a:t>
            </a:r>
            <a:r>
              <a:rPr lang="en-US" sz="1200" b="0" i="0" u="none" strike="noStrike" kern="1200" baseline="0" dirty="0">
                <a:solidFill>
                  <a:schemeClr val="tx1"/>
                </a:solidFill>
                <a:latin typeface="+mn-lt"/>
                <a:ea typeface="+mn-ea"/>
                <a:cs typeface="+mn-cs"/>
              </a:rPr>
              <a:t>to boost sales.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Hey marketing you are doing fantastic, look how much money you’ve earned us by just 453 tweets.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It’s all about noticing.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That’s what Power BI brings us, we can look and gather insights about this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Hopefully that was a fun and exciting.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Let’s look next at some pre-lab pointers.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the files we’re going to be working with as our sources.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Data is laid out across the sheet</a:t>
            </a:r>
          </a:p>
          <a:p>
            <a:r>
              <a:rPr lang="en-US" sz="1200" b="0" i="0" u="none" strike="noStrike" kern="1200" baseline="0" dirty="0">
                <a:solidFill>
                  <a:schemeClr val="tx1"/>
                </a:solidFill>
                <a:latin typeface="+mn-lt"/>
                <a:ea typeface="+mn-ea"/>
                <a:cs typeface="+mn-cs"/>
              </a:rPr>
              <a:t>Doesn’t have any column headers</a:t>
            </a:r>
          </a:p>
          <a:p>
            <a:r>
              <a:rPr lang="en-US" sz="1200" b="0" i="0" u="none" strike="noStrike" kern="1200" baseline="0" dirty="0">
                <a:solidFill>
                  <a:schemeClr val="tx1"/>
                </a:solidFill>
                <a:latin typeface="+mn-lt"/>
                <a:ea typeface="+mn-ea"/>
                <a:cs typeface="+mn-cs"/>
              </a:rPr>
              <a:t>Has blank and extra rows</a:t>
            </a:r>
          </a:p>
          <a:p>
            <a:r>
              <a:rPr lang="en-US" sz="1200" b="0" i="0" u="none" strike="noStrike" kern="1200" baseline="0" dirty="0">
                <a:solidFill>
                  <a:schemeClr val="tx1"/>
                </a:solidFill>
                <a:latin typeface="+mn-lt"/>
                <a:ea typeface="+mn-ea"/>
                <a:cs typeface="+mn-cs"/>
              </a:rPr>
              <a:t>These are items we are going to have to </a:t>
            </a:r>
            <a:r>
              <a:rPr lang="en-US" sz="1200" b="1" i="0" u="none" strike="noStrike" kern="1200" baseline="0" dirty="0">
                <a:solidFill>
                  <a:schemeClr val="tx1"/>
                </a:solidFill>
                <a:latin typeface="+mn-lt"/>
                <a:ea typeface="+mn-ea"/>
                <a:cs typeface="+mn-cs"/>
              </a:rPr>
              <a:t>amend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First 3 rows need to be eliminated, because the headers don’t start till row 4.</a:t>
            </a:r>
          </a:p>
          <a:p>
            <a:r>
              <a:rPr lang="en-US" sz="1200" b="0" i="0" u="none" strike="noStrike" kern="1200" baseline="0" dirty="0">
                <a:solidFill>
                  <a:schemeClr val="tx1"/>
                </a:solidFill>
                <a:latin typeface="+mn-lt"/>
                <a:ea typeface="+mn-ea"/>
                <a:cs typeface="+mn-cs"/>
              </a:rPr>
              <a:t>The City column contains more than just the City.</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9461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Data from these sources need to be brought together to analyze and report 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Launch new instance of Power BI Desktop</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Once Power BI Desktop opens, startup screen opens as well </a:t>
            </a:r>
          </a:p>
          <a:p>
            <a:r>
              <a:rPr lang="en-US" sz="1200" b="0" i="0" u="none" strike="noStrike" kern="1200" baseline="0" dirty="0">
                <a:solidFill>
                  <a:schemeClr val="tx1"/>
                </a:solidFill>
                <a:latin typeface="+mn-lt"/>
                <a:ea typeface="+mn-ea"/>
                <a:cs typeface="+mn-cs"/>
              </a:rPr>
              <a:t>Close startup screen by clicking on “x” on the top right corner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has 5 main areas: </a:t>
            </a:r>
          </a:p>
          <a:p>
            <a:r>
              <a:rPr lang="en-US" sz="1200" b="0" i="0" u="none" strike="noStrike" kern="1200" baseline="0" dirty="0">
                <a:solidFill>
                  <a:schemeClr val="tx1"/>
                </a:solidFill>
                <a:latin typeface="+mn-lt"/>
                <a:ea typeface="+mn-ea"/>
                <a:cs typeface="+mn-cs"/>
              </a:rPr>
              <a:t>1. The </a:t>
            </a:r>
            <a:r>
              <a:rPr lang="en-US" sz="1200" b="1" i="0" u="none" strike="noStrike" kern="1200" baseline="0" dirty="0">
                <a:solidFill>
                  <a:schemeClr val="tx1"/>
                </a:solidFill>
                <a:latin typeface="+mn-lt"/>
                <a:ea typeface="+mn-ea"/>
                <a:cs typeface="+mn-cs"/>
              </a:rPr>
              <a:t>Ribbon</a:t>
            </a:r>
            <a:r>
              <a:rPr lang="en-US" sz="1200" b="0" i="0" u="none" strike="noStrike" kern="1200" baseline="0" dirty="0">
                <a:solidFill>
                  <a:schemeClr val="tx1"/>
                </a:solidFill>
                <a:latin typeface="+mn-lt"/>
                <a:ea typeface="+mn-ea"/>
                <a:cs typeface="+mn-cs"/>
              </a:rPr>
              <a:t>: displays common tasks associated with reports and visualizations </a:t>
            </a:r>
          </a:p>
          <a:p>
            <a:r>
              <a:rPr lang="en-US" sz="1200" b="0" i="0" u="none" strike="noStrike" kern="1200" baseline="0" dirty="0">
                <a:solidFill>
                  <a:schemeClr val="tx1"/>
                </a:solidFill>
                <a:latin typeface="+mn-lt"/>
                <a:ea typeface="+mn-ea"/>
                <a:cs typeface="+mn-cs"/>
              </a:rPr>
              <a:t>2. 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or canvas, where visualizations are created and arranged </a:t>
            </a:r>
          </a:p>
          <a:p>
            <a:r>
              <a:rPr lang="en-US" sz="1200" b="0" i="0" u="none" strike="noStrike" kern="1200" baseline="0" dirty="0">
                <a:solidFill>
                  <a:schemeClr val="tx1"/>
                </a:solidFill>
                <a:latin typeface="+mn-lt"/>
                <a:ea typeface="+mn-ea"/>
                <a:cs typeface="+mn-cs"/>
              </a:rPr>
              <a:t>3. The </a:t>
            </a:r>
            <a:r>
              <a:rPr lang="en-US" sz="1200" b="1" i="0" u="none" strike="noStrike" kern="1200" baseline="0" dirty="0">
                <a:solidFill>
                  <a:schemeClr val="tx1"/>
                </a:solidFill>
                <a:latin typeface="+mn-lt"/>
                <a:ea typeface="+mn-ea"/>
                <a:cs typeface="+mn-cs"/>
              </a:rPr>
              <a:t>Pages </a:t>
            </a:r>
            <a:r>
              <a:rPr lang="en-US" sz="1200" b="0" i="0" u="none" strike="noStrike" kern="1200" baseline="0" dirty="0">
                <a:solidFill>
                  <a:schemeClr val="tx1"/>
                </a:solidFill>
                <a:latin typeface="+mn-lt"/>
                <a:ea typeface="+mn-ea"/>
                <a:cs typeface="+mn-cs"/>
              </a:rPr>
              <a:t>tab area along the bottom, which lets you select or add a report page </a:t>
            </a:r>
          </a:p>
          <a:p>
            <a:r>
              <a:rPr lang="en-US" sz="1200" b="0" i="0" u="none" strike="noStrike" kern="1200" baseline="0" dirty="0">
                <a:solidFill>
                  <a:schemeClr val="tx1"/>
                </a:solidFill>
                <a:latin typeface="+mn-lt"/>
                <a:ea typeface="+mn-ea"/>
                <a:cs typeface="+mn-cs"/>
              </a:rPr>
              <a:t>4. The </a:t>
            </a:r>
            <a:r>
              <a:rPr lang="en-US" sz="1200" b="1" i="0" u="none" strike="noStrike" kern="1200" baseline="0" dirty="0">
                <a:solidFill>
                  <a:schemeClr val="tx1"/>
                </a:solidFill>
                <a:latin typeface="+mn-lt"/>
                <a:ea typeface="+mn-ea"/>
                <a:cs typeface="+mn-cs"/>
              </a:rPr>
              <a:t>Visualizations </a:t>
            </a:r>
            <a:r>
              <a:rPr lang="en-US" sz="1200" b="0" i="0" u="none" strike="noStrike" kern="1200" baseline="0" dirty="0">
                <a:solidFill>
                  <a:schemeClr val="tx1"/>
                </a:solidFill>
                <a:latin typeface="+mn-lt"/>
                <a:ea typeface="+mn-ea"/>
                <a:cs typeface="+mn-cs"/>
              </a:rPr>
              <a:t>pane, where you can change visualizations, customize colors or axes, apply filters, drag fields, and more </a:t>
            </a:r>
          </a:p>
          <a:p>
            <a:r>
              <a:rPr lang="en-US" sz="1200" b="0" i="0" u="none" strike="noStrike" kern="1200" baseline="0" dirty="0">
                <a:solidFill>
                  <a:schemeClr val="tx1"/>
                </a:solidFill>
                <a:latin typeface="+mn-lt"/>
                <a:ea typeface="+mn-ea"/>
                <a:cs typeface="+mn-cs"/>
              </a:rPr>
              <a:t>5. The </a:t>
            </a:r>
            <a:r>
              <a:rPr lang="en-US" sz="1200" b="1" i="0" u="none" strike="noStrike" kern="1200" baseline="0" dirty="0">
                <a:solidFill>
                  <a:schemeClr val="tx1"/>
                </a:solidFill>
                <a:latin typeface="+mn-lt"/>
                <a:ea typeface="+mn-ea"/>
                <a:cs typeface="+mn-cs"/>
              </a:rPr>
              <a:t>Fields </a:t>
            </a:r>
            <a:r>
              <a:rPr lang="en-US" sz="1200" b="0" i="0" u="none" strike="noStrike" kern="1200" baseline="0" dirty="0">
                <a:solidFill>
                  <a:schemeClr val="tx1"/>
                </a:solidFill>
                <a:latin typeface="+mn-lt"/>
                <a:ea typeface="+mn-ea"/>
                <a:cs typeface="+mn-cs"/>
              </a:rPr>
              <a:t>pane, where query elements and filters can be dragged onto 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or dragged to the </a:t>
            </a:r>
            <a:r>
              <a:rPr lang="en-US" sz="1200" b="1" i="0" u="none" strike="noStrike" kern="1200" baseline="0" dirty="0">
                <a:solidFill>
                  <a:schemeClr val="tx1"/>
                </a:solidFill>
                <a:latin typeface="+mn-lt"/>
                <a:ea typeface="+mn-ea"/>
                <a:cs typeface="+mn-cs"/>
              </a:rPr>
              <a:t>Filters </a:t>
            </a:r>
            <a:r>
              <a:rPr lang="en-US" sz="1200" b="0" i="0" u="none" strike="noStrike" kern="1200" baseline="0" dirty="0">
                <a:solidFill>
                  <a:schemeClr val="tx1"/>
                </a:solidFill>
                <a:latin typeface="+mn-lt"/>
                <a:ea typeface="+mn-ea"/>
                <a:cs typeface="+mn-cs"/>
              </a:rPr>
              <a:t>area of the </a:t>
            </a:r>
            <a:r>
              <a:rPr lang="en-US" sz="1200" b="1" i="0" u="none" strike="noStrike" kern="1200" baseline="0" dirty="0">
                <a:solidFill>
                  <a:schemeClr val="tx1"/>
                </a:solidFill>
                <a:latin typeface="+mn-lt"/>
                <a:ea typeface="+mn-ea"/>
                <a:cs typeface="+mn-cs"/>
              </a:rPr>
              <a:t>Visualizations </a:t>
            </a:r>
            <a:r>
              <a:rPr lang="en-US" sz="1200" b="0" i="0" u="none" strike="noStrike" kern="1200" baseline="0" dirty="0">
                <a:solidFill>
                  <a:schemeClr val="tx1"/>
                </a:solidFill>
                <a:latin typeface="+mn-lt"/>
                <a:ea typeface="+mn-ea"/>
                <a:cs typeface="+mn-cs"/>
              </a:rPr>
              <a:t>pane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are in </a:t>
            </a:r>
            <a:r>
              <a:rPr lang="en-US" sz="1200" b="1" i="0" u="none" strike="noStrike" kern="1200" baseline="0" dirty="0">
                <a:solidFill>
                  <a:schemeClr val="tx1"/>
                </a:solidFill>
                <a:latin typeface="+mn-lt"/>
                <a:ea typeface="+mn-ea"/>
                <a:cs typeface="+mn-cs"/>
              </a:rPr>
              <a:t>Power BI Desktop</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At the top we have </a:t>
            </a:r>
            <a:r>
              <a:rPr lang="en-US" sz="1200" b="1" i="0" u="none" strike="noStrike" kern="1200" baseline="0" dirty="0">
                <a:solidFill>
                  <a:schemeClr val="tx1"/>
                </a:solidFill>
                <a:latin typeface="+mn-lt"/>
                <a:ea typeface="+mn-ea"/>
                <a:cs typeface="+mn-cs"/>
              </a:rPr>
              <a:t>File</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View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Help</a:t>
            </a:r>
            <a:r>
              <a:rPr lang="en-US" sz="1200" b="0" i="0" u="none" strike="noStrike" kern="1200" baseline="0" dirty="0">
                <a:solidFill>
                  <a:schemeClr val="tx1"/>
                </a:solidFill>
                <a:latin typeface="+mn-lt"/>
                <a:ea typeface="+mn-ea"/>
                <a:cs typeface="+mn-cs"/>
              </a:rPr>
              <a:t>.</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in the </a:t>
            </a:r>
            <a:r>
              <a:rPr lang="en-US" sz="1200" b="1" i="0" u="none" strike="noStrike" kern="1200" baseline="0" dirty="0">
                <a:solidFill>
                  <a:schemeClr val="tx1"/>
                </a:solidFill>
                <a:latin typeface="+mn-lt"/>
                <a:ea typeface="+mn-ea"/>
                <a:cs typeface="+mn-cs"/>
              </a:rPr>
              <a:t>ribbon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there are following categorization </a:t>
            </a:r>
          </a:p>
          <a:p>
            <a:pPr marL="228600" indent="-228600">
              <a:buAutoNum type="arabicPeriod"/>
            </a:pPr>
            <a:r>
              <a:rPr lang="en-US" sz="1200" b="1" i="0" u="none" strike="noStrike" kern="1200" baseline="0" dirty="0">
                <a:solidFill>
                  <a:schemeClr val="tx1"/>
                </a:solidFill>
                <a:latin typeface="+mn-lt"/>
                <a:ea typeface="+mn-ea"/>
                <a:cs typeface="+mn-cs"/>
              </a:rPr>
              <a:t>Clipboard</a:t>
            </a:r>
            <a:r>
              <a:rPr lang="en-US" sz="1200" b="0" i="0" u="none" strike="noStrike" kern="1200" baseline="0" dirty="0">
                <a:solidFill>
                  <a:schemeClr val="tx1"/>
                </a:solidFill>
                <a:latin typeface="+mn-lt"/>
                <a:ea typeface="+mn-ea"/>
                <a:cs typeface="+mn-cs"/>
              </a:rPr>
              <a:t> </a:t>
            </a:r>
          </a:p>
          <a:p>
            <a:pPr marL="228600" indent="-228600">
              <a:buAutoNum type="arabicPeriod"/>
            </a:pPr>
            <a:r>
              <a:rPr lang="en-US" sz="1200" b="1" i="0" u="none" strike="noStrike" kern="1200" baseline="0" dirty="0">
                <a:solidFill>
                  <a:schemeClr val="tx1"/>
                </a:solidFill>
                <a:latin typeface="+mn-lt"/>
                <a:ea typeface="+mn-ea"/>
                <a:cs typeface="+mn-cs"/>
              </a:rPr>
              <a:t>External Data</a:t>
            </a:r>
            <a:r>
              <a:rPr lang="en-US" sz="1200" b="0" i="0" u="none" strike="noStrike" kern="1200" baseline="0" dirty="0">
                <a:solidFill>
                  <a:schemeClr val="tx1"/>
                </a:solidFill>
                <a:latin typeface="+mn-lt"/>
                <a:ea typeface="+mn-ea"/>
                <a:cs typeface="+mn-cs"/>
              </a:rPr>
              <a:t>: This section is equivalent to Power Query for Excel. It is used to connect to various data sources and transform data.</a:t>
            </a:r>
          </a:p>
          <a:p>
            <a:pPr marL="228600" indent="-228600">
              <a:buAutoNum type="arabicPeriod"/>
            </a:pPr>
            <a:r>
              <a:rPr lang="en-US" sz="1200" b="1" i="0" u="none" strike="noStrike" kern="1200" baseline="0" dirty="0">
                <a:solidFill>
                  <a:schemeClr val="tx1"/>
                </a:solidFill>
                <a:latin typeface="+mn-lt"/>
                <a:ea typeface="+mn-ea"/>
                <a:cs typeface="+mn-cs"/>
              </a:rPr>
              <a:t>Insert</a:t>
            </a:r>
            <a:r>
              <a:rPr lang="en-US" sz="1200" b="0" i="0" u="none" strike="noStrike" kern="1200" baseline="0" dirty="0">
                <a:solidFill>
                  <a:schemeClr val="tx1"/>
                </a:solidFill>
                <a:latin typeface="+mn-lt"/>
                <a:ea typeface="+mn-ea"/>
                <a:cs typeface="+mn-cs"/>
              </a:rPr>
              <a:t>: Used to create elements in the report. Similar to Power View for Excel </a:t>
            </a:r>
          </a:p>
          <a:p>
            <a:pPr marL="228600" indent="-228600">
              <a:buAutoNum type="arabicPeriod"/>
            </a:pPr>
            <a:r>
              <a:rPr lang="en-US" sz="1200" b="1" i="0" u="none" strike="noStrike" kern="1200" baseline="0" dirty="0">
                <a:solidFill>
                  <a:schemeClr val="tx1"/>
                </a:solidFill>
                <a:latin typeface="+mn-lt"/>
                <a:ea typeface="+mn-ea"/>
                <a:cs typeface="+mn-cs"/>
              </a:rPr>
              <a:t>Custom visuals</a:t>
            </a:r>
            <a:r>
              <a:rPr lang="en-US" sz="1200" b="0" i="0" u="none" strike="noStrike" kern="1200" baseline="0" dirty="0">
                <a:solidFill>
                  <a:schemeClr val="tx1"/>
                </a:solidFill>
                <a:latin typeface="+mn-lt"/>
                <a:ea typeface="+mn-ea"/>
                <a:cs typeface="+mn-cs"/>
              </a:rPr>
              <a:t>: from File or Marketplace</a:t>
            </a:r>
          </a:p>
          <a:p>
            <a:pPr marL="228600" indent="-228600">
              <a:buAutoNum type="arabicPeriod"/>
            </a:pPr>
            <a:r>
              <a:rPr lang="en-US" sz="1200" b="1" i="0" u="none" strike="noStrike" kern="1200" baseline="0" dirty="0">
                <a:solidFill>
                  <a:schemeClr val="tx1"/>
                </a:solidFill>
                <a:latin typeface="+mn-lt"/>
                <a:ea typeface="+mn-ea"/>
                <a:cs typeface="+mn-cs"/>
              </a:rPr>
              <a:t>Themes</a:t>
            </a:r>
            <a:r>
              <a:rPr lang="en-US" sz="1200" b="0" i="0" u="none" strike="noStrike" kern="1200" baseline="0" dirty="0">
                <a:solidFill>
                  <a:schemeClr val="tx1"/>
                </a:solidFill>
                <a:latin typeface="+mn-lt"/>
                <a:ea typeface="+mn-ea"/>
                <a:cs typeface="+mn-cs"/>
              </a:rPr>
              <a:t>: Switch report colors.</a:t>
            </a:r>
          </a:p>
          <a:p>
            <a:pPr marL="228600" indent="-228600">
              <a:buAutoNum type="arabicPeriod"/>
            </a:pP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This section is used to create/edit relationships in the data model. It’s similar to Power Pivot for Excel </a:t>
            </a:r>
          </a:p>
          <a:p>
            <a:pPr marL="228600" indent="-228600">
              <a:buAutoNum type="arabicPeriod"/>
            </a:pPr>
            <a:r>
              <a:rPr lang="en-US" sz="1200" b="1" i="0" u="none" strike="noStrike" kern="1200" baseline="0" dirty="0">
                <a:solidFill>
                  <a:schemeClr val="tx1"/>
                </a:solidFill>
                <a:latin typeface="+mn-lt"/>
                <a:ea typeface="+mn-ea"/>
                <a:cs typeface="+mn-cs"/>
              </a:rPr>
              <a:t>Calculations</a:t>
            </a:r>
            <a:r>
              <a:rPr lang="en-US" sz="1200" b="0" i="0" u="none" strike="noStrike" kern="1200" baseline="0" dirty="0">
                <a:solidFill>
                  <a:schemeClr val="tx1"/>
                </a:solidFill>
                <a:latin typeface="+mn-lt"/>
                <a:ea typeface="+mn-ea"/>
                <a:cs typeface="+mn-cs"/>
              </a:rPr>
              <a:t>: This section is used to create/edit measures and calculated columns. It’s similar to Power Pivot for Excel </a:t>
            </a:r>
          </a:p>
          <a:p>
            <a:pPr marL="228600" indent="-228600">
              <a:buAutoNum type="arabicPeriod"/>
            </a:pPr>
            <a:r>
              <a:rPr lang="en-US" sz="1200" b="1" i="0" u="none" strike="noStrike" kern="1200" baseline="0" dirty="0">
                <a:solidFill>
                  <a:schemeClr val="tx1"/>
                </a:solidFill>
                <a:latin typeface="+mn-lt"/>
                <a:ea typeface="+mn-ea"/>
                <a:cs typeface="+mn-cs"/>
              </a:rPr>
              <a:t>Share</a:t>
            </a:r>
            <a:r>
              <a:rPr lang="en-US" sz="1200" b="0" i="0" u="none" strike="noStrike" kern="1200" baseline="0" dirty="0">
                <a:solidFill>
                  <a:schemeClr val="tx1"/>
                </a:solidFill>
                <a:latin typeface="+mn-lt"/>
                <a:ea typeface="+mn-ea"/>
                <a:cs typeface="+mn-cs"/>
              </a:rPr>
              <a:t>: This is used to Publish data model to Power BI Service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Tekorder</a:t>
            </a:r>
            <a:r>
              <a:rPr lang="en-US" dirty="0"/>
              <a:t> app: </a:t>
            </a:r>
            <a:r>
              <a:rPr lang="en-US" dirty="0">
                <a:hlinkClick r:id="rId3"/>
              </a:rPr>
              <a:t>https://www.clients.tekorder.com/requestform</a:t>
            </a:r>
            <a:endParaRPr lang="en-US" dirty="0"/>
          </a:p>
          <a:p>
            <a:r>
              <a:rPr lang="en-US" dirty="0"/>
              <a:t>name, </a:t>
            </a:r>
          </a:p>
          <a:p>
            <a:r>
              <a:rPr lang="en-US" dirty="0"/>
              <a:t>requester, </a:t>
            </a:r>
          </a:p>
          <a:p>
            <a:r>
              <a:rPr lang="en-US" dirty="0"/>
              <a:t>computer name,</a:t>
            </a:r>
          </a:p>
          <a:p>
            <a:r>
              <a:rPr lang="en-US" dirty="0"/>
              <a:t>using, </a:t>
            </a:r>
          </a:p>
          <a:p>
            <a:r>
              <a:rPr lang="en-US" dirty="0"/>
              <a:t>location</a:t>
            </a:r>
          </a:p>
          <a:p>
            <a:endParaRPr lang="en-US" dirty="0"/>
          </a:p>
          <a:p>
            <a:endParaRPr lang="en-US" dirty="0"/>
          </a:p>
          <a:p>
            <a:r>
              <a:rPr lang="en-US" dirty="0"/>
              <a:t>Your Name</a:t>
            </a:r>
          </a:p>
          <a:p>
            <a:r>
              <a:rPr lang="en-US" dirty="0"/>
              <a:t>Your Email</a:t>
            </a:r>
          </a:p>
          <a:p>
            <a:r>
              <a:rPr lang="en-US" dirty="0"/>
              <a:t>Name of Affected Person</a:t>
            </a:r>
          </a:p>
          <a:p>
            <a:r>
              <a:rPr lang="en-US" dirty="0"/>
              <a:t>Email of Affected Person</a:t>
            </a:r>
          </a:p>
          <a:p>
            <a:r>
              <a:rPr lang="en-US" dirty="0"/>
              <a:t>...</a:t>
            </a:r>
          </a:p>
          <a:p>
            <a:r>
              <a:rPr lang="en-US" dirty="0"/>
              <a:t>Received. Thank you!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73. The center panel is the canvas used to create visuals or view data </a:t>
            </a:r>
          </a:p>
          <a:p>
            <a:r>
              <a:rPr lang="en-US" sz="1200" b="0" i="0" u="none" strike="noStrike" kern="1200" baseline="0" dirty="0">
                <a:solidFill>
                  <a:schemeClr val="tx1"/>
                </a:solidFill>
                <a:latin typeface="+mn-lt"/>
                <a:ea typeface="+mn-ea"/>
                <a:cs typeface="+mn-cs"/>
              </a:rPr>
              <a:t>74. Right panel is used to add/edit report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75. Also notice the </a:t>
            </a:r>
            <a:r>
              <a:rPr lang="en-US" sz="1200" b="1" i="0" u="none" strike="noStrike" kern="1200" baseline="0" dirty="0">
                <a:solidFill>
                  <a:schemeClr val="tx1"/>
                </a:solidFill>
                <a:latin typeface="+mn-lt"/>
                <a:ea typeface="+mn-ea"/>
                <a:cs typeface="+mn-cs"/>
              </a:rPr>
              <a:t>Modeling</a:t>
            </a:r>
            <a:r>
              <a:rPr lang="en-US" sz="1200" b="0" i="0" u="none" strike="noStrike" kern="1200" baseline="0" dirty="0">
                <a:solidFill>
                  <a:schemeClr val="tx1"/>
                </a:solidFill>
                <a:latin typeface="+mn-lt"/>
                <a:ea typeface="+mn-ea"/>
                <a:cs typeface="+mn-cs"/>
              </a:rPr>
              <a:t> ribbon option, that provides option to </a:t>
            </a:r>
            <a:r>
              <a:rPr lang="en-US" sz="1200" b="1" i="0" u="none" strike="noStrike" kern="1200" baseline="0" dirty="0">
                <a:solidFill>
                  <a:schemeClr val="tx1"/>
                </a:solidFill>
                <a:latin typeface="+mn-lt"/>
                <a:ea typeface="+mn-ea"/>
                <a:cs typeface="+mn-cs"/>
              </a:rPr>
              <a:t>Add Columns</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 Measures</a:t>
            </a:r>
            <a:r>
              <a:rPr lang="en-US" sz="1200" b="0" i="0" u="none" strike="noStrike" kern="1200" baseline="0" dirty="0">
                <a:solidFill>
                  <a:schemeClr val="tx1"/>
                </a:solidFill>
                <a:latin typeface="+mn-lt"/>
                <a:ea typeface="+mn-ea"/>
                <a:cs typeface="+mn-cs"/>
              </a:rPr>
              <a:t> and other modeling options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5:59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4/27/2019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4/27/2019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4/27/2019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4/27/2019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73.png"/><Relationship Id="rId7" Type="http://schemas.openxmlformats.org/officeDocument/2006/relationships/image" Target="../media/image21.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8.wdp"/></Relationships>
</file>

<file path=ppt/slides/_rels/slide104.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7.png"/><Relationship Id="rId7"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49.png"/></Relationships>
</file>

<file path=ppt/slides/_rels/slide1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50.png"/><Relationship Id="rId7"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151.png"/></Relationships>
</file>

<file path=ppt/slides/_rels/slide11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73.png"/><Relationship Id="rId7" Type="http://schemas.openxmlformats.org/officeDocument/2006/relationships/image" Target="../media/image21.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gif"/><Relationship Id="rId5" Type="http://schemas.openxmlformats.org/officeDocument/2006/relationships/hyperlink" Target="https://go.microsoft.com/fwlink/?LinkId=2083007&amp;clcid=0x409" TargetMode="External"/><Relationship Id="rId4" Type="http://schemas.openxmlformats.org/officeDocument/2006/relationships/image" Target="../media/image25.png"/><Relationship Id="rId9" Type="http://schemas.openxmlformats.org/officeDocument/2006/relationships/image" Target="../media/image6.png"/></Relationships>
</file>

<file path=ppt/slides/_rels/slide1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1.png"/><Relationship Id="rId7" Type="http://schemas.openxmlformats.org/officeDocument/2006/relationships/image" Target="../media/image155.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8.wdp"/></Relationships>
</file>

<file path=ppt/slides/_rels/slide1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6.png"/><Relationship Id="rId4" Type="http://schemas.openxmlformats.org/officeDocument/2006/relationships/image" Target="../media/image5.png"/></Relationships>
</file>

<file path=ppt/slides/_rels/slide12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gartner.com/doc/reprints?id=1-57IQ201&amp;ct=180717&amp;st=sb" TargetMode="External"/><Relationship Id="rId9"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5.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10" Type="http://schemas.openxmlformats.org/officeDocument/2006/relationships/image" Target="../media/image172.png"/><Relationship Id="rId4" Type="http://schemas.openxmlformats.org/officeDocument/2006/relationships/image" Target="../media/image74.png"/><Relationship Id="rId9" Type="http://schemas.openxmlformats.org/officeDocument/2006/relationships/image" Target="../media/image77.png"/></Relationships>
</file>

<file path=ppt/slides/_rels/slide1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74.png"/><Relationship Id="rId10"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image" Target="../media/image171.png"/></Relationships>
</file>

<file path=ppt/slides/_rels/slide13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9.jpeg"/><Relationship Id="rId4" Type="http://schemas.openxmlformats.org/officeDocument/2006/relationships/image" Target="../media/image28.png"/></Relationships>
</file>

<file path=ppt/slides/_rels/slide14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76.png"/><Relationship Id="rId7"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49.png"/></Relationships>
</file>

<file path=ppt/slides/_rels/slide1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2.xml"/><Relationship Id="rId16"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gif"/><Relationship Id="rId15" Type="http://schemas.openxmlformats.org/officeDocument/2006/relationships/image" Target="../media/image5.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73.png"/><Relationship Id="rId7" Type="http://schemas.openxmlformats.org/officeDocument/2006/relationships/image" Target="../media/image21.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49.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1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7.png"/><Relationship Id="rId7" Type="http://schemas.openxmlformats.org/officeDocument/2006/relationships/image" Target="../media/image5.png"/><Relationship Id="rId2" Type="http://schemas.openxmlformats.org/officeDocument/2006/relationships/notesSlide" Target="../notesSlides/notesSlide150.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9.wdp"/></Relationships>
</file>

<file path=ppt/slides/_rels/slide15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73.png"/><Relationship Id="rId7" Type="http://schemas.openxmlformats.org/officeDocument/2006/relationships/image" Target="../media/image21.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8.png"/><Relationship Id="rId7" Type="http://schemas.openxmlformats.org/officeDocument/2006/relationships/image" Target="../media/image6.png"/><Relationship Id="rId2" Type="http://schemas.openxmlformats.org/officeDocument/2006/relationships/notesSlide" Target="../notesSlides/notesSlide152.xml"/><Relationship Id="rId1" Type="http://schemas.openxmlformats.org/officeDocument/2006/relationships/slideLayout" Target="../slideLayouts/slideLayout38.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9.wdp"/><Relationship Id="rId9" Type="http://schemas.microsoft.com/office/2007/relationships/hdphoto" Target="../media/hdphoto6.wdp"/></Relationships>
</file>

<file path=ppt/slides/_rels/slide15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github.com/hfleitas" TargetMode="External"/><Relationship Id="rId3" Type="http://schemas.openxmlformats.org/officeDocument/2006/relationships/image" Target="../media/image187.png"/><Relationship Id="rId7" Type="http://schemas.openxmlformats.org/officeDocument/2006/relationships/hyperlink" Target="http://fleitasarts.com/" TargetMode="External"/><Relationship Id="rId12" Type="http://schemas.openxmlformats.org/officeDocument/2006/relationships/image" Target="../media/image16.png"/><Relationship Id="rId17" Type="http://schemas.openxmlformats.org/officeDocument/2006/relationships/image" Target="../media/image6.png"/><Relationship Id="rId2" Type="http://schemas.openxmlformats.org/officeDocument/2006/relationships/notesSlide" Target="../notesSlides/notesSlide153.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6.wdp"/><Relationship Id="rId10" Type="http://schemas.openxmlformats.org/officeDocument/2006/relationships/hyperlink" Target="http://facebook.com/hiramfleitas" TargetMode="External"/><Relationship Id="rId4" Type="http://schemas.microsoft.com/office/2007/relationships/hdphoto" Target="../media/hdphoto9.wdp"/><Relationship Id="rId9" Type="http://schemas.microsoft.com/office/2007/relationships/hdphoto" Target="../media/hdphoto5.wdp"/><Relationship Id="rId14" Type="http://schemas.openxmlformats.org/officeDocument/2006/relationships/image" Target="../media/image189.png"/></Relationships>
</file>

<file path=ppt/slides/_rels/slide15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hyperlink" Target="https://powerbi.microsoft.com/" TargetMode="External"/><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3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2.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4.sv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8.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8.wdp"/></Relationships>
</file>

<file path=ppt/slides/_rels/slide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8.wdp"/></Relationships>
</file>

<file path=ppt/slides/_rels/slide42.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7.png"/><Relationship Id="rId7"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70.png"/><Relationship Id="rId7"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3.png"/><Relationship Id="rId7"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76.png"/><Relationship Id="rId4" Type="http://schemas.openxmlformats.org/officeDocument/2006/relationships/hyperlink" Target="http://fleitasarts.com/" TargetMode="External"/><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1.png"/><Relationship Id="rId7"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 Id="rId9"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0.png"/><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7.png"/><Relationship Id="rId5" Type="http://schemas.openxmlformats.org/officeDocument/2006/relationships/hyperlink" Target="http://fleitasarts.com/" TargetMode="External"/><Relationship Id="rId10" Type="http://schemas.openxmlformats.org/officeDocument/2006/relationships/image" Target="../media/image74.png"/><Relationship Id="rId4" Type="http://schemas.openxmlformats.org/officeDocument/2006/relationships/image" Target="../media/image21.png"/><Relationship Id="rId9" Type="http://schemas.openxmlformats.org/officeDocument/2006/relationships/image" Target="../media/image82.png"/></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12"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github.com/hfleitas" TargetMode="External"/><Relationship Id="rId3" Type="http://schemas.openxmlformats.org/officeDocument/2006/relationships/image" Target="../media/image14.png"/><Relationship Id="rId7" Type="http://schemas.openxmlformats.org/officeDocument/2006/relationships/hyperlink" Target="http://fleitasarts.com/" TargetMode="External"/><Relationship Id="rId12" Type="http://schemas.openxmlformats.org/officeDocument/2006/relationships/image" Target="../media/image16.png"/><Relationship Id="rId17" Type="http://schemas.openxmlformats.org/officeDocument/2006/relationships/image" Target="../media/image6.png"/><Relationship Id="rId2" Type="http://schemas.openxmlformats.org/officeDocument/2006/relationships/notesSlide" Target="../notesSlides/notesSlide4.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6.wdp"/><Relationship Id="rId10" Type="http://schemas.openxmlformats.org/officeDocument/2006/relationships/hyperlink" Target="http://facebook.com/hiramfleitas" TargetMode="External"/><Relationship Id="rId4" Type="http://schemas.microsoft.com/office/2007/relationships/hdphoto" Target="../media/hdphoto4.wdp"/><Relationship Id="rId9" Type="http://schemas.microsoft.com/office/2007/relationships/hdphoto" Target="../media/hdphoto5.wdp"/><Relationship Id="rId1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5.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21.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20.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25.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26.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881610D-9F53-4D15-AAB9-993E0EEF18A9}"/>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4AAD82EC-417D-4F28-A0F0-70A1369348B9}"/>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99BDE764-AD57-415A-B42F-7E856F2EB852}"/>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grpSp>
        <p:nvGrpSpPr>
          <p:cNvPr id="14" name="Group 13">
            <a:extLst>
              <a:ext uri="{FF2B5EF4-FFF2-40B4-BE49-F238E27FC236}">
                <a16:creationId xmlns:a16="http://schemas.microsoft.com/office/drawing/2014/main" id="{FAE6AC35-D83F-445B-A487-711F76D08DE0}"/>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B91DA74B-6567-476F-8D4E-A90749F55F1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6479732C-73F2-4F0C-8497-E7D7755CAF4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1FA237-6D23-43E1-B428-4BEFA3B8E1DE}"/>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09D49617-215E-4482-838D-E5D1C59C9A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495A7FA4-A1A0-45EA-8BCD-8A1EE27B3E7D}"/>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FC7A4DF-74D4-4CF5-BB4E-B5CAA7565CD4}"/>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329A0FCC-E1BB-4D1A-87A7-42EA53E054B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89713A42-9700-4998-97B6-89A0983C93E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grpSp>
        <p:nvGrpSpPr>
          <p:cNvPr id="22" name="Group 21">
            <a:extLst>
              <a:ext uri="{FF2B5EF4-FFF2-40B4-BE49-F238E27FC236}">
                <a16:creationId xmlns:a16="http://schemas.microsoft.com/office/drawing/2014/main" id="{F8457A0C-D7D7-491F-B8C8-47728D1C61A9}"/>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A59CF815-49B9-4B2D-81DA-9BE6FBDF969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F5355033-AA95-4CAA-9FFC-E983410B593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grpSp>
        <p:nvGrpSpPr>
          <p:cNvPr id="14" name="Group 13">
            <a:extLst>
              <a:ext uri="{FF2B5EF4-FFF2-40B4-BE49-F238E27FC236}">
                <a16:creationId xmlns:a16="http://schemas.microsoft.com/office/drawing/2014/main" id="{79E960C6-EC06-4179-9DFE-F884A2582999}"/>
              </a:ext>
            </a:extLst>
          </p:cNvPr>
          <p:cNvGrpSpPr/>
          <p:nvPr/>
        </p:nvGrpSpPr>
        <p:grpSpPr>
          <a:xfrm>
            <a:off x="11290646" y="6569923"/>
            <a:ext cx="831504" cy="252506"/>
            <a:chOff x="668108" y="601336"/>
            <a:chExt cx="3665655" cy="1113164"/>
          </a:xfrm>
          <a:solidFill>
            <a:sysClr val="window" lastClr="FFFFFF"/>
          </a:solidFill>
        </p:grpSpPr>
        <p:pic>
          <p:nvPicPr>
            <p:cNvPr id="19" name="Picture 18">
              <a:hlinkClick r:id="rId6"/>
              <a:extLst>
                <a:ext uri="{FF2B5EF4-FFF2-40B4-BE49-F238E27FC236}">
                  <a16:creationId xmlns:a16="http://schemas.microsoft.com/office/drawing/2014/main" id="{76095551-DC89-48BF-A472-E35ECEF7C2D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1" name="Picture 20">
              <a:hlinkClick r:id="rId6"/>
              <a:extLst>
                <a:ext uri="{FF2B5EF4-FFF2-40B4-BE49-F238E27FC236}">
                  <a16:creationId xmlns:a16="http://schemas.microsoft.com/office/drawing/2014/main" id="{6490DB72-8A57-43E5-87E9-78651438FCD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5" name="Group 24">
            <a:extLst>
              <a:ext uri="{FF2B5EF4-FFF2-40B4-BE49-F238E27FC236}">
                <a16:creationId xmlns:a16="http://schemas.microsoft.com/office/drawing/2014/main" id="{2B567160-3ED0-4ED9-A438-77F174B02EAE}"/>
              </a:ext>
            </a:extLst>
          </p:cNvPr>
          <p:cNvGrpSpPr/>
          <p:nvPr/>
        </p:nvGrpSpPr>
        <p:grpSpPr>
          <a:xfrm>
            <a:off x="11290646" y="6569923"/>
            <a:ext cx="831504" cy="252506"/>
            <a:chOff x="668108" y="601336"/>
            <a:chExt cx="3665655" cy="1113164"/>
          </a:xfrm>
          <a:solidFill>
            <a:sysClr val="window" lastClr="FFFFFF"/>
          </a:solidFill>
        </p:grpSpPr>
        <p:pic>
          <p:nvPicPr>
            <p:cNvPr id="26" name="Picture 25">
              <a:hlinkClick r:id="rId14"/>
              <a:extLst>
                <a:ext uri="{FF2B5EF4-FFF2-40B4-BE49-F238E27FC236}">
                  <a16:creationId xmlns:a16="http://schemas.microsoft.com/office/drawing/2014/main" id="{2B8221CA-5116-4805-90B7-9E0CB626B158}"/>
                </a:ext>
              </a:extLst>
            </p:cNvPr>
            <p:cNvPicPr>
              <a:picLocks noChangeAspect="1"/>
            </p:cNvPicPr>
            <p:nvPr/>
          </p:nvPicPr>
          <p:blipFill>
            <a:blip r:embed="rId15"/>
            <a:stretch>
              <a:fillRect/>
            </a:stretch>
          </p:blipFill>
          <p:spPr>
            <a:xfrm>
              <a:off x="668108" y="601336"/>
              <a:ext cx="1151971" cy="1113164"/>
            </a:xfrm>
            <a:prstGeom prst="rect">
              <a:avLst/>
            </a:prstGeom>
            <a:grpFill/>
          </p:spPr>
        </p:pic>
        <p:pic>
          <p:nvPicPr>
            <p:cNvPr id="27" name="Picture 26">
              <a:hlinkClick r:id="rId14"/>
              <a:extLst>
                <a:ext uri="{FF2B5EF4-FFF2-40B4-BE49-F238E27FC236}">
                  <a16:creationId xmlns:a16="http://schemas.microsoft.com/office/drawing/2014/main" id="{B4BE6D33-A81A-45AF-A168-86A923951FE4}"/>
                </a:ext>
              </a:extLst>
            </p:cNvPr>
            <p:cNvPicPr>
              <a:picLocks noChangeAspect="1"/>
            </p:cNvPicPr>
            <p:nvPr/>
          </p:nvPicPr>
          <p:blipFill>
            <a:blip r:embed="rId1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4952140" y="1127807"/>
            <a:ext cx="2544930" cy="4504405"/>
          </a:xfrm>
          <a:prstGeom prst="rect">
            <a:avLst/>
          </a:prstGeom>
        </p:spPr>
      </p:pic>
      <p:pic>
        <p:nvPicPr>
          <p:cNvPr id="41" name="Picture 40"/>
          <p:cNvPicPr>
            <a:picLocks noChangeAspect="1"/>
          </p:cNvPicPr>
          <p:nvPr/>
        </p:nvPicPr>
        <p:blipFill>
          <a:blip r:embed="rId4"/>
          <a:stretch>
            <a:fillRect/>
          </a:stretch>
        </p:blipFill>
        <p:spPr>
          <a:xfrm>
            <a:off x="6520906" y="1449314"/>
            <a:ext cx="2532434" cy="4499188"/>
          </a:xfrm>
          <a:prstGeom prst="rect">
            <a:avLst/>
          </a:prstGeom>
        </p:spPr>
      </p:pic>
      <p:pic>
        <p:nvPicPr>
          <p:cNvPr id="43" name="Picture 42"/>
          <p:cNvPicPr>
            <a:picLocks noChangeAspect="1"/>
          </p:cNvPicPr>
          <p:nvPr/>
        </p:nvPicPr>
        <p:blipFill>
          <a:blip r:embed="rId5"/>
          <a:stretch>
            <a:fillRect/>
          </a:stretch>
        </p:blipFill>
        <p:spPr>
          <a:xfrm>
            <a:off x="8279269" y="1794042"/>
            <a:ext cx="2544929" cy="4504405"/>
          </a:xfrm>
          <a:prstGeom prst="rect">
            <a:avLst/>
          </a:prstGeom>
        </p:spPr>
      </p:pic>
      <p:sp>
        <p:nvSpPr>
          <p:cNvPr id="36" name="microsoft">
            <a:extLst>
              <a:ext uri="{FF2B5EF4-FFF2-40B4-BE49-F238E27FC236}">
                <a16:creationId xmlns:a16="http://schemas.microsoft.com/office/drawing/2014/main" id="{4D73747E-CB9E-4E96-A9FA-E8F4F44D7122}"/>
              </a:ext>
            </a:extLst>
          </p:cNvPr>
          <p:cNvSpPr/>
          <p:nvPr/>
        </p:nvSpPr>
        <p:spPr>
          <a:xfrm>
            <a:off x="287338" y="2820153"/>
            <a:ext cx="4559299" cy="1354217"/>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6"/>
              <a:extLst>
                <a:ext uri="{FF2B5EF4-FFF2-40B4-BE49-F238E27FC236}">
                  <a16:creationId xmlns:a16="http://schemas.microsoft.com/office/drawing/2014/main" id="{E6CBCDDF-0D48-43CB-A692-0AAAE08060A3}"/>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4" name="Picture 13">
              <a:hlinkClick r:id="rId6"/>
              <a:extLst>
                <a:ext uri="{FF2B5EF4-FFF2-40B4-BE49-F238E27FC236}">
                  <a16:creationId xmlns:a16="http://schemas.microsoft.com/office/drawing/2014/main" id="{D7A73816-D479-4D53-9F51-A37AC572DBC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91" y="895437"/>
            <a:ext cx="16505791" cy="6187523"/>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grpSp>
        <p:nvGrpSpPr>
          <p:cNvPr id="12" name="Group 11">
            <a:extLst>
              <a:ext uri="{FF2B5EF4-FFF2-40B4-BE49-F238E27FC236}">
                <a16:creationId xmlns:a16="http://schemas.microsoft.com/office/drawing/2014/main" id="{4FDF8100-31F4-4A64-8A54-AECF3687DCA3}"/>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EDC20B11-2F70-489F-B389-F00A635C208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1F437D26-0F31-4AA6-8B98-F3D4E2BED3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AA7421A-9ABE-4EE4-B0E0-E852441478C9}"/>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B2904EE4-28E2-44FE-8254-A2A65ADC739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32111CB-72B3-46F4-9963-FA2B5732C03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3295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4158F1B-BAA1-428D-A18E-62FC92378EE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94191521-463F-46F5-9969-320039AE2B16}"/>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2A5590CE-6D68-4E8A-8B92-50FA4FD2DB9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2149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8865" y="2646655"/>
            <a:ext cx="1293982" cy="1564689"/>
          </a:xfrm>
          <a:prstGeom prst="rect">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1D04EBE-6C92-446B-A7FB-3792AE6FCC83}"/>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4F051D12-4F1C-49BB-A046-682E56C8F4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B87538B7-3568-434B-A8B6-FA1BE0E689A5}"/>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60474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5AE1B0-6E08-4BD8-84E2-C846186BF2C8}"/>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5F3A527-4B75-4E17-8544-74076EEB148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7F2CF89-5DF2-4739-8222-980C50ABF45B}"/>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55375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08CD916-327B-4540-A3E4-CE3C72626757}"/>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8222C24-7500-4BDA-AE08-03239BB49AE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3F18B2BE-F724-439C-9422-2B57BAC15B0E}"/>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28316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1D6298-26F9-4761-9045-441E1A91D64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A9E41C3C-237D-4FEC-A5FE-C9A730C4AC5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E9A1E7A4-13C3-413B-B042-6286E7CCB6F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1379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1</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PowerApps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5EE5B1A-92F8-4AB7-90A6-68AE44C1D59E}"/>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5"/>
              <a:extLst>
                <a:ext uri="{FF2B5EF4-FFF2-40B4-BE49-F238E27FC236}">
                  <a16:creationId xmlns:a16="http://schemas.microsoft.com/office/drawing/2014/main" id="{1DDAA144-7606-4703-8932-8F6631224B0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0AB39F58-9175-4AF4-BF2E-8060A48A1306}"/>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6"/>
              <a:extLst>
                <a:ext uri="{FF2B5EF4-FFF2-40B4-BE49-F238E27FC236}">
                  <a16:creationId xmlns:a16="http://schemas.microsoft.com/office/drawing/2014/main" id="{36139C97-DA87-4215-9009-34AD479694B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2" name="Picture 11">
              <a:hlinkClick r:id="rId6"/>
              <a:extLst>
                <a:ext uri="{FF2B5EF4-FFF2-40B4-BE49-F238E27FC236}">
                  <a16:creationId xmlns:a16="http://schemas.microsoft.com/office/drawing/2014/main" id="{AD665337-DEFE-4EBA-A06B-FF850599145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1746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53D8FE57-7D70-4296-9583-8102770E28C6}"/>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8DA7C5BB-C636-433B-A033-4AE9DF0258AE}"/>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5D8DEBF-542A-4B3C-BFAD-7CF148CEE18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6827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0DA11198-81EE-4B81-BBD4-2B04D5FAD663}"/>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3BD63C81-0CC0-4B22-A1C9-D97020075F8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AD7E6DD5-263C-458E-ABE7-01CDE3F5B247}"/>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2049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4305B99-6DAD-4B6F-9A51-9F13FCE1C271}"/>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4"/>
              <a:extLst>
                <a:ext uri="{FF2B5EF4-FFF2-40B4-BE49-F238E27FC236}">
                  <a16:creationId xmlns:a16="http://schemas.microsoft.com/office/drawing/2014/main" id="{AA3B81B5-07D5-44BC-B278-8B7D6E924FFC}"/>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5" name="Picture 14">
              <a:hlinkClick r:id="rId4"/>
              <a:extLst>
                <a:ext uri="{FF2B5EF4-FFF2-40B4-BE49-F238E27FC236}">
                  <a16:creationId xmlns:a16="http://schemas.microsoft.com/office/drawing/2014/main" id="{C875D07E-3C06-43F6-B302-DC7D0EB84ABD}"/>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19095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2810848"/>
            <a:ext cx="914400" cy="9144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4"/>
              <a:extLst>
                <a:ext uri="{FF2B5EF4-FFF2-40B4-BE49-F238E27FC236}">
                  <a16:creationId xmlns:a16="http://schemas.microsoft.com/office/drawing/2014/main" id="{2065A3EB-42B0-4267-B9F3-66CFC7A86726}"/>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4" name="Picture 13">
              <a:hlinkClick r:id="rId4"/>
              <a:extLst>
                <a:ext uri="{FF2B5EF4-FFF2-40B4-BE49-F238E27FC236}">
                  <a16:creationId xmlns:a16="http://schemas.microsoft.com/office/drawing/2014/main" id="{25D1A98D-F4A4-414B-953E-138747D3E03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840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61583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4022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6"/>
          <a:stretch>
            <a:fillRect/>
          </a:stretch>
        </p:blipFill>
        <p:spPr>
          <a:xfrm>
            <a:off x="0" y="511"/>
            <a:ext cx="12192000" cy="6856977"/>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93572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5037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2149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951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3266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6C679-BBC2-4106-81C0-18A2E370BC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3</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Twitter Data</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9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9E7C9-4D97-4C1F-8CF8-F78E5B34EE9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58501-64A3-4C75-90D7-13EF4EE92A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79F99D-62B5-437A-89B5-0EE7D18F7C57}"/>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89404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D21F363E-2159-4E8C-A35E-D816AB445345}"/>
              </a:ext>
            </a:extLst>
          </p:cNvPr>
          <p:cNvGrpSpPr/>
          <p:nvPr/>
        </p:nvGrpSpPr>
        <p:grpSpPr>
          <a:xfrm>
            <a:off x="11290646" y="6569923"/>
            <a:ext cx="831504" cy="252506"/>
            <a:chOff x="668108" y="601336"/>
            <a:chExt cx="3665655" cy="1113164"/>
          </a:xfrm>
          <a:solidFill>
            <a:sysClr val="window" lastClr="FFFFFF"/>
          </a:solidFill>
        </p:grpSpPr>
        <p:pic>
          <p:nvPicPr>
            <p:cNvPr id="21" name="Picture 20">
              <a:hlinkClick r:id="rId10"/>
              <a:extLst>
                <a:ext uri="{FF2B5EF4-FFF2-40B4-BE49-F238E27FC236}">
                  <a16:creationId xmlns:a16="http://schemas.microsoft.com/office/drawing/2014/main" id="{80F9C3A5-1211-4C32-B0AC-0BD0179E6C68}"/>
                </a:ext>
              </a:extLst>
            </p:cNvPr>
            <p:cNvPicPr>
              <a:picLocks noChangeAspect="1"/>
            </p:cNvPicPr>
            <p:nvPr/>
          </p:nvPicPr>
          <p:blipFill>
            <a:blip r:embed="rId11"/>
            <a:stretch>
              <a:fillRect/>
            </a:stretch>
          </p:blipFill>
          <p:spPr>
            <a:xfrm>
              <a:off x="668108" y="601336"/>
              <a:ext cx="1151971" cy="1113164"/>
            </a:xfrm>
            <a:prstGeom prst="rect">
              <a:avLst/>
            </a:prstGeom>
            <a:grpFill/>
          </p:spPr>
        </p:pic>
        <p:pic>
          <p:nvPicPr>
            <p:cNvPr id="22" name="Picture 21">
              <a:hlinkClick r:id="rId10"/>
              <a:extLst>
                <a:ext uri="{FF2B5EF4-FFF2-40B4-BE49-F238E27FC236}">
                  <a16:creationId xmlns:a16="http://schemas.microsoft.com/office/drawing/2014/main" id="{74A40445-1A17-4A43-A980-9A03379248DB}"/>
                </a:ext>
              </a:extLst>
            </p:cNvPr>
            <p:cNvPicPr>
              <a:picLocks noChangeAspect="1"/>
            </p:cNvPicPr>
            <p:nvPr/>
          </p:nvPicPr>
          <p:blipFill>
            <a:blip r:embed="rId12"/>
            <a:stretch>
              <a:fillRect/>
            </a:stretch>
          </p:blipFill>
          <p:spPr>
            <a:xfrm>
              <a:off x="1465541" y="1130596"/>
              <a:ext cx="2868222" cy="355013"/>
            </a:xfrm>
            <a:prstGeom prst="rect">
              <a:avLst/>
            </a:prstGeom>
            <a:grpFill/>
          </p:spPr>
        </p:pic>
      </p:gr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goo.gl/HmwrHV</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778145BA-FEB4-4BE3-BDAB-4E3C48381DF4}"/>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6"/>
              <a:extLst>
                <a:ext uri="{FF2B5EF4-FFF2-40B4-BE49-F238E27FC236}">
                  <a16:creationId xmlns:a16="http://schemas.microsoft.com/office/drawing/2014/main" id="{F242A30B-1607-4723-A492-FE2406243B3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31" name="Picture 30">
              <a:hlinkClick r:id="rId6"/>
              <a:extLst>
                <a:ext uri="{FF2B5EF4-FFF2-40B4-BE49-F238E27FC236}">
                  <a16:creationId xmlns:a16="http://schemas.microsoft.com/office/drawing/2014/main" id="{EABE03F6-9846-4DB4-922A-0E075108F16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DC5740-7BF4-4E3B-AAAA-0345426B15F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Layer>
                </a14:imgProps>
              </a:ext>
            </a:extLst>
          </a:blip>
          <a:srcRect l="3411"/>
          <a:stretch/>
        </p:blipFill>
        <p:spPr>
          <a:xfrm>
            <a:off x="5629101" y="0"/>
            <a:ext cx="6631496"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Principal DB Architect</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Light" panose="020B0502040204020203" pitchFamily="34" charset="0"/>
                <a:cs typeface="Segoe UI Light"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Developer since 1995</a:t>
            </a:r>
          </a:p>
          <a:p>
            <a:pPr algn="r">
              <a:defRPr/>
            </a:pPr>
            <a:r>
              <a:rPr lang="en-US" sz="1600" dirty="0">
                <a:latin typeface="Segoe UI Light" panose="020B0502040204020203" pitchFamily="34" charset="0"/>
                <a:cs typeface="Segoe UI Light" panose="020B0502040204020203" pitchFamily="34" charset="0"/>
              </a:rPr>
              <a:t>SQL Server since 1999</a:t>
            </a: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Microsoft Certified Professional</a:t>
            </a:r>
          </a:p>
          <a:p>
            <a:pPr algn="r">
              <a:defRPr/>
            </a:pPr>
            <a:r>
              <a:rPr lang="en-US" sz="1600" dirty="0">
                <a:solidFill>
                  <a:srgbClr val="F2C812"/>
                </a:solidFill>
                <a:latin typeface="Segoe UI Light" panose="020B0502040204020203" pitchFamily="34" charset="0"/>
                <a:cs typeface="Segoe UI Light" panose="020B0502040204020203" pitchFamily="34" charset="0"/>
              </a:rPr>
              <a:t>Power BI Certified</a:t>
            </a:r>
          </a:p>
          <a:p>
            <a:pPr algn="r">
              <a:defRPr/>
            </a:pPr>
            <a:r>
              <a:rPr lang="en-US" sz="1600" dirty="0">
                <a:latin typeface="Segoe UI Light" panose="020B0502040204020203" pitchFamily="34" charset="0"/>
                <a:cs typeface="Segoe UI Light" panose="020B0502040204020203" pitchFamily="34" charset="0"/>
              </a:rPr>
              <a:t>Azure AI Engineer</a:t>
            </a: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srgbClr val="008FD5"/>
                </a:solidFill>
                <a:effectLst/>
                <a:uLnTx/>
                <a:uFillTx/>
                <a:latin typeface="Segoe UI"/>
                <a:cs typeface="Segoe UI Light" charset="0"/>
              </a:rPr>
              <a:t>Owner at Fleitas Arts</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Light" panose="020B0502040204020203" pitchFamily="34" charset="0"/>
                  <a:cs typeface="Segoe UI Light" panose="020B0502040204020203" pitchFamily="34" charset="0"/>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Light" panose="020B0502040204020203" pitchFamily="34" charset="0"/>
                  <a:cs typeface="Segoe UI Light" panose="020B0502040204020203" pitchFamily="34" charset="0"/>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Light" panose="020B0502040204020203" pitchFamily="34" charset="0"/>
                  <a:cs typeface="Segoe UI Light" panose="020B0502040204020203" pitchFamily="34" charset="0"/>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Light" panose="020B0502040204020203" pitchFamily="34" charset="0"/>
                  <a:cs typeface="Segoe UI Light" panose="020B0502040204020203" pitchFamily="34" charset="0"/>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Light" panose="020B0502040204020203" pitchFamily="34" charset="0"/>
                  <a:cs typeface="Segoe UI Light" panose="020B0502040204020203" pitchFamily="34" charset="0"/>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Light" panose="020B0502040204020203" pitchFamily="34" charset="0"/>
                  <a:cs typeface="Segoe UI Light" panose="020B0502040204020203" pitchFamily="34" charset="0"/>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Effect>
                      <a14:colorTemperature colorTemp="5300"/>
                    </a14:imgEffect>
                  </a14:imgLayer>
                </a14:imgProps>
              </a:ext>
            </a:extLst>
          </a:blip>
          <a:stretch>
            <a:fillRect/>
          </a:stretch>
        </p:blipFill>
        <p:spPr>
          <a:xfrm>
            <a:off x="475278" y="561476"/>
            <a:ext cx="2673397" cy="2676358"/>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11290646" y="6569923"/>
            <a:ext cx="831504" cy="252506"/>
            <a:chOff x="668108" y="601336"/>
            <a:chExt cx="3665655" cy="1113164"/>
          </a:xfrm>
          <a:solidFill>
            <a:sysClr val="window" lastClr="FFFFFF"/>
          </a:solidFill>
        </p:grpSpPr>
        <p:pic>
          <p:nvPicPr>
            <p:cNvPr id="84" name="Picture 83">
              <a:hlinkClick r:id="rId7"/>
              <a:extLst>
                <a:ext uri="{FF2B5EF4-FFF2-40B4-BE49-F238E27FC236}">
                  <a16:creationId xmlns:a16="http://schemas.microsoft.com/office/drawing/2014/main" id="{5772C39F-2607-4E23-A531-A7B8E8687F78}"/>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86" name="Picture 85">
              <a:hlinkClick r:id="rId7"/>
              <a:extLst>
                <a:ext uri="{FF2B5EF4-FFF2-40B4-BE49-F238E27FC236}">
                  <a16:creationId xmlns:a16="http://schemas.microsoft.com/office/drawing/2014/main" id="{D6365C6C-5BEB-4A48-B1F4-087A73C791A3}"/>
                </a:ext>
              </a:extLst>
            </p:cNvPr>
            <p:cNvPicPr>
              <a:picLocks noChangeAspect="1"/>
            </p:cNvPicPr>
            <p:nvPr/>
          </p:nvPicPr>
          <p:blipFill>
            <a:blip r:embed="rId1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742774"/>
              </a:buClr>
            </a:pPr>
            <a:r>
              <a:rPr lang="en-US" sz="2000" dirty="0"/>
              <a:t>Intro</a:t>
            </a:r>
          </a:p>
          <a:p>
            <a:pPr>
              <a:buClr>
                <a:srgbClr val="742774"/>
              </a:buClr>
            </a:pPr>
            <a:r>
              <a:rPr lang="en-US" sz="2000" dirty="0"/>
              <a:t>Create T-SQL Stored Procedure with an On-Prem SQL Server</a:t>
            </a:r>
          </a:p>
          <a:p>
            <a:pPr>
              <a:buClr>
                <a:srgbClr val="742774"/>
              </a:buClr>
            </a:pPr>
            <a:r>
              <a:rPr lang="en-US" sz="2000" dirty="0"/>
              <a:t>Create PowerApps (</a:t>
            </a:r>
            <a:r>
              <a:rPr lang="en-US" sz="2000" dirty="0">
                <a:solidFill>
                  <a:srgbClr val="742774"/>
                </a:solidFill>
              </a:rPr>
              <a:t>Inputs</a:t>
            </a:r>
            <a:r>
              <a:rPr lang="en-US" sz="2000" dirty="0">
                <a:solidFill>
                  <a:srgbClr val="FFFFFF"/>
                </a:solidFill>
              </a:rPr>
              <a:t>,</a:t>
            </a:r>
            <a:r>
              <a:rPr lang="en-US" sz="2000" dirty="0">
                <a:solidFill>
                  <a:srgbClr val="742774"/>
                </a:solidFill>
              </a:rPr>
              <a:t> Button</a:t>
            </a:r>
            <a:r>
              <a:rPr lang="en-US" sz="2000" dirty="0">
                <a:solidFill>
                  <a:srgbClr val="FFFFFF"/>
                </a:solidFill>
              </a:rPr>
              <a:t>, </a:t>
            </a:r>
            <a:r>
              <a:rPr lang="en-US" sz="2000" dirty="0">
                <a:solidFill>
                  <a:srgbClr val="742774"/>
                </a:solidFill>
              </a:rPr>
              <a:t>Outputs</a:t>
            </a:r>
            <a:r>
              <a:rPr lang="en-US" sz="2000" dirty="0"/>
              <a:t>)</a:t>
            </a:r>
          </a:p>
          <a:p>
            <a:pPr>
              <a:buClr>
                <a:srgbClr val="742774"/>
              </a:buClr>
            </a:pPr>
            <a:r>
              <a:rPr lang="en-US" sz="2000" dirty="0"/>
              <a:t>Create Flow (</a:t>
            </a:r>
            <a:r>
              <a:rPr lang="en-US" sz="2000" dirty="0">
                <a:solidFill>
                  <a:srgbClr val="0075D6"/>
                </a:solidFill>
              </a:rPr>
              <a:t>Input</a:t>
            </a:r>
            <a:r>
              <a:rPr lang="en-US" sz="2000" dirty="0"/>
              <a:t>, </a:t>
            </a:r>
            <a:r>
              <a:rPr lang="en-US" sz="2000" dirty="0">
                <a:solidFill>
                  <a:srgbClr val="0075D6"/>
                </a:solidFill>
              </a:rPr>
              <a:t>SQL Server</a:t>
            </a:r>
            <a:r>
              <a:rPr lang="en-US" sz="2000" dirty="0"/>
              <a:t>, </a:t>
            </a:r>
            <a:r>
              <a:rPr lang="en-US" sz="2000" dirty="0">
                <a:solidFill>
                  <a:srgbClr val="0075D6"/>
                </a:solidFill>
              </a:rPr>
              <a:t>Variables</a:t>
            </a:r>
            <a:r>
              <a:rPr lang="en-US" sz="2000" dirty="0"/>
              <a:t>, </a:t>
            </a:r>
            <a:r>
              <a:rPr lang="en-US" sz="2000" dirty="0">
                <a:solidFill>
                  <a:srgbClr val="0075D6"/>
                </a:solidFill>
              </a:rPr>
              <a:t>Respond</a:t>
            </a:r>
            <a:r>
              <a:rPr lang="en-US" sz="2000" dirty="0"/>
              <a:t>, </a:t>
            </a:r>
            <a:r>
              <a:rPr lang="en-US" sz="2000" dirty="0">
                <a:solidFill>
                  <a:srgbClr val="0075D6"/>
                </a:solidFill>
              </a:rPr>
              <a:t>Tests</a:t>
            </a:r>
            <a:r>
              <a:rPr lang="en-US" sz="2000" dirty="0"/>
              <a:t>)</a:t>
            </a:r>
          </a:p>
          <a:p>
            <a:pPr>
              <a:buClr>
                <a:srgbClr val="742774"/>
              </a:buClr>
            </a:pPr>
            <a:r>
              <a:rPr lang="en-US" sz="2000" dirty="0"/>
              <a:t>Gateway </a:t>
            </a:r>
          </a:p>
          <a:p>
            <a:pPr>
              <a:buClr>
                <a:srgbClr val="742774"/>
              </a:buClr>
            </a:pPr>
            <a:r>
              <a:rPr lang="en-US" sz="2000" dirty="0">
                <a:solidFill>
                  <a:schemeClr val="accent4">
                    <a:lumMod val="60000"/>
                    <a:lumOff val="40000"/>
                  </a:schemeClr>
                </a:solidFill>
              </a:rPr>
              <a:t>Cortana</a:t>
            </a:r>
            <a:r>
              <a:rPr lang="en-US" sz="2000" dirty="0"/>
              <a:t> show </a:t>
            </a:r>
            <a:r>
              <a:rPr lang="en-US" sz="2000" dirty="0">
                <a:solidFill>
                  <a:srgbClr val="F2C812"/>
                </a:solidFill>
              </a:rPr>
              <a:t>Power BI</a:t>
            </a:r>
            <a:endParaRPr lang="en-US" sz="2000" dirty="0"/>
          </a:p>
          <a:p>
            <a:pPr>
              <a:buClr>
                <a:srgbClr val="742774"/>
              </a:buClr>
            </a:pPr>
            <a:r>
              <a:rPr lang="en-US" sz="2000" dirty="0"/>
              <a:t>Securely Publish &amp; Share with Enterprise Governance</a:t>
            </a:r>
          </a:p>
          <a:p>
            <a:pPr>
              <a:buClr>
                <a:srgbClr val="742774"/>
              </a:buClr>
            </a:pPr>
            <a:r>
              <a:rPr lang="en-US" sz="2000" dirty="0"/>
              <a:t>Resources</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742774"/>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solidFill>
              <a:srgbClr val="0075D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8" name="Group 17">
            <a:extLst>
              <a:ext uri="{FF2B5EF4-FFF2-40B4-BE49-F238E27FC236}">
                <a16:creationId xmlns:a16="http://schemas.microsoft.com/office/drawing/2014/main" id="{FA74E4A1-36E2-46A2-B9B6-651377043F5D}"/>
              </a:ext>
            </a:extLst>
          </p:cNvPr>
          <p:cNvGrpSpPr/>
          <p:nvPr/>
        </p:nvGrpSpPr>
        <p:grpSpPr>
          <a:xfrm>
            <a:off x="11290646" y="6569923"/>
            <a:ext cx="831504" cy="252506"/>
            <a:chOff x="668108" y="601336"/>
            <a:chExt cx="3665655" cy="1113164"/>
          </a:xfrm>
          <a:solidFill>
            <a:sysClr val="window" lastClr="FFFFFF"/>
          </a:solidFill>
        </p:grpSpPr>
        <p:pic>
          <p:nvPicPr>
            <p:cNvPr id="20" name="Picture 19">
              <a:hlinkClick r:id="rId5"/>
              <a:extLst>
                <a:ext uri="{FF2B5EF4-FFF2-40B4-BE49-F238E27FC236}">
                  <a16:creationId xmlns:a16="http://schemas.microsoft.com/office/drawing/2014/main" id="{719D2C27-264E-43BF-842A-045E80BA39A5}"/>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2" name="Picture 21">
              <a:hlinkClick r:id="rId5"/>
              <a:extLst>
                <a:ext uri="{FF2B5EF4-FFF2-40B4-BE49-F238E27FC236}">
                  <a16:creationId xmlns:a16="http://schemas.microsoft.com/office/drawing/2014/main" id="{42A33DD5-48B9-434E-8A79-8330BE862593}"/>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7"/>
          <a:stretch>
            <a:fillRect/>
          </a:stretch>
        </p:blipFill>
        <p:spPr>
          <a:xfrm>
            <a:off x="2741" y="0"/>
            <a:ext cx="12186518" cy="6858000"/>
          </a:xfrm>
          <a:prstGeom prst="rect">
            <a:avLst/>
          </a:prstGeom>
        </p:spPr>
      </p:pic>
    </p:spTree>
    <p:extLst>
      <p:ext uri="{BB962C8B-B14F-4D97-AF65-F5344CB8AC3E}">
        <p14:creationId xmlns:p14="http://schemas.microsoft.com/office/powerpoint/2010/main" val="18760955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grpSp>
        <p:nvGrpSpPr>
          <p:cNvPr id="16" name="Group 15">
            <a:extLst>
              <a:ext uri="{FF2B5EF4-FFF2-40B4-BE49-F238E27FC236}">
                <a16:creationId xmlns:a16="http://schemas.microsoft.com/office/drawing/2014/main" id="{0E704EF5-19B9-485F-8722-16CBE3F74E03}"/>
              </a:ext>
            </a:extLst>
          </p:cNvPr>
          <p:cNvGrpSpPr/>
          <p:nvPr/>
        </p:nvGrpSpPr>
        <p:grpSpPr>
          <a:xfrm>
            <a:off x="11290646" y="6569923"/>
            <a:ext cx="831504" cy="252506"/>
            <a:chOff x="668108" y="601336"/>
            <a:chExt cx="3665655" cy="1113164"/>
          </a:xfrm>
          <a:solidFill>
            <a:sysClr val="window" lastClr="FFFFFF"/>
          </a:solidFill>
        </p:grpSpPr>
        <p:pic>
          <p:nvPicPr>
            <p:cNvPr id="17" name="Picture 16">
              <a:hlinkClick r:id="rId8"/>
              <a:extLst>
                <a:ext uri="{FF2B5EF4-FFF2-40B4-BE49-F238E27FC236}">
                  <a16:creationId xmlns:a16="http://schemas.microsoft.com/office/drawing/2014/main" id="{27CAF9CA-B7BB-4A2A-B74E-09BBD29242E5}"/>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8" name="Picture 17">
              <a:hlinkClick r:id="rId8"/>
              <a:extLst>
                <a:ext uri="{FF2B5EF4-FFF2-40B4-BE49-F238E27FC236}">
                  <a16:creationId xmlns:a16="http://schemas.microsoft.com/office/drawing/2014/main" id="{6A8A4875-18DA-453C-90CA-AF0768B2D1C5}"/>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7"/>
          <a:stretch>
            <a:fillRect/>
          </a:stretch>
        </p:blipFill>
        <p:spPr>
          <a:xfrm>
            <a:off x="2741" y="0"/>
            <a:ext cx="12186518" cy="6858000"/>
          </a:xfrm>
          <a:prstGeom prst="rect">
            <a:avLst/>
          </a:prstGeom>
        </p:spPr>
      </p:pic>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34723</TotalTime>
  <Words>9937</Words>
  <Application>Microsoft Office PowerPoint</Application>
  <PresentationFormat>Widescreen</PresentationFormat>
  <Paragraphs>1132</Paragraphs>
  <Slides>157</Slides>
  <Notes>154</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157</vt:i4>
      </vt:variant>
    </vt:vector>
  </HeadingPairs>
  <TitlesOfParts>
    <vt:vector size="175" baseType="lpstr">
      <vt:lpstr>Arial</vt:lpstr>
      <vt:lpstr>Calibri</vt:lpstr>
      <vt:lpstr>Calibri Light</vt:lpstr>
      <vt:lpstr>Century Gothic</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477</cp:revision>
  <dcterms:created xsi:type="dcterms:W3CDTF">2016-05-30T15:33:26Z</dcterms:created>
  <dcterms:modified xsi:type="dcterms:W3CDTF">2019-04-28T05:17:57Z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